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543" r:id="rId2"/>
    <p:sldId id="498" r:id="rId3"/>
    <p:sldId id="809" r:id="rId4"/>
    <p:sldId id="813" r:id="rId5"/>
    <p:sldId id="810" r:id="rId6"/>
    <p:sldId id="834" r:id="rId7"/>
    <p:sldId id="835" r:id="rId8"/>
    <p:sldId id="812" r:id="rId9"/>
    <p:sldId id="836" r:id="rId10"/>
    <p:sldId id="814" r:id="rId11"/>
    <p:sldId id="816" r:id="rId12"/>
    <p:sldId id="738" r:id="rId13"/>
    <p:sldId id="831" r:id="rId14"/>
    <p:sldId id="739" r:id="rId15"/>
    <p:sldId id="515" r:id="rId16"/>
    <p:sldId id="832" r:id="rId17"/>
    <p:sldId id="820" r:id="rId18"/>
    <p:sldId id="819" r:id="rId19"/>
    <p:sldId id="513" r:id="rId20"/>
    <p:sldId id="514" r:id="rId21"/>
    <p:sldId id="517" r:id="rId22"/>
    <p:sldId id="509" r:id="rId23"/>
    <p:sldId id="521" r:id="rId24"/>
    <p:sldId id="833" r:id="rId25"/>
    <p:sldId id="838" r:id="rId26"/>
    <p:sldId id="839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4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3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</a:t>
            </a:r>
            <a:r>
              <a:rPr lang="en-US" baseline="0" dirty="0" err="1">
                <a:latin typeface="Arial Unicode MS" panose="020B0604020202020204" pitchFamily="34" charset="-128"/>
              </a:rPr>
              <a:t>SuperBowl</a:t>
            </a:r>
            <a:r>
              <a:rPr lang="en-US" baseline="0" dirty="0">
                <a:latin typeface="Arial Unicode MS" panose="020B0604020202020204" pitchFamily="34" charset="-128"/>
              </a:rPr>
              <a:t>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A-46A3-8A51-71285D80E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rial Unicode MS" panose="020B0604020202020204" pitchFamily="34" charset="-128"/>
              </a:rPr>
              <a:t>Top</a:t>
            </a:r>
            <a:r>
              <a:rPr lang="en-US" baseline="0" dirty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0E-469A-A3F0-922BA8813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6038472"/>
        <c:axId val="373583648"/>
      </c:lineChart>
      <c:catAx>
        <c:axId val="316038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73583648"/>
        <c:crosses val="autoZero"/>
        <c:auto val="1"/>
        <c:lblAlgn val="ctr"/>
        <c:lblOffset val="100"/>
        <c:noMultiLvlLbl val="0"/>
      </c:catAx>
      <c:valAx>
        <c:axId val="37358364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038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11/25/24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11/25/24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11/25/24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11/25/24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11/25/24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11/25/24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AEBDC-A022-42FC-8B92-BDD83F96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78173-5947-4F35-9667-F563D71F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Zipf’s</a:t>
            </a:r>
            <a:r>
              <a:rPr lang="en-US" sz="2800" dirty="0"/>
              <a:t> Law: Our words  are less diverse than we think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5FA2-CF1A-47D7-B82C-0D8B2338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4EE3-E584-49DB-B6FA-3742E078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69879-E20F-4F8F-887C-86829D6B822E}"/>
              </a:ext>
            </a:extLst>
          </p:cNvPr>
          <p:cNvSpPr/>
          <p:nvPr/>
        </p:nvSpPr>
        <p:spPr>
          <a:xfrm>
            <a:off x="284195" y="1231003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Two very different contexts, channel, &amp; messengers yet very similar pattern.</a:t>
            </a:r>
          </a:p>
        </p:txBody>
      </p:sp>
      <p:pic>
        <p:nvPicPr>
          <p:cNvPr id="7" name="Picture 2" descr="Image result for zipf's law">
            <a:extLst>
              <a:ext uri="{FF2B5EF4-FFF2-40B4-BE49-F238E27FC236}">
                <a16:creationId xmlns:a16="http://schemas.microsoft.com/office/drawing/2014/main" id="{E79F8C42-DDEC-484B-9AF4-5697CCAD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5" y="2525118"/>
            <a:ext cx="3664603" cy="2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811B83C-CEDF-4FD4-9014-3F1FE1E7A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02742"/>
              </p:ext>
            </p:extLst>
          </p:nvPr>
        </p:nvGraphicFramePr>
        <p:xfrm>
          <a:off x="4454925" y="2460266"/>
          <a:ext cx="3838049" cy="225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words in natural language but also a steep decline in actual usage.  Follows a predictable pattern.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9E044-88EA-4891-BC52-8A22579B3907}"/>
              </a:ext>
            </a:extLst>
          </p:cNvPr>
          <p:cNvSpPr txBox="1"/>
          <p:nvPr/>
        </p:nvSpPr>
        <p:spPr>
          <a:xfrm>
            <a:off x="5137092" y="2730571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2A7E-9FED-4444-8007-078F1E19985D}"/>
              </a:ext>
            </a:extLst>
          </p:cNvPr>
          <p:cNvSpPr txBox="1"/>
          <p:nvPr/>
        </p:nvSpPr>
        <p:spPr>
          <a:xfrm>
            <a:off x="5137034" y="2915060"/>
            <a:ext cx="221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EF42-197C-462F-9F58-71C81541CC81}"/>
              </a:ext>
            </a:extLst>
          </p:cNvPr>
          <p:cNvCxnSpPr>
            <a:cxnSpLocks/>
          </p:cNvCxnSpPr>
          <p:nvPr/>
        </p:nvCxnSpPr>
        <p:spPr>
          <a:xfrm flipH="1" flipV="1">
            <a:off x="5028174" y="2753126"/>
            <a:ext cx="194967" cy="1042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26CB-3806-457E-BA53-BC43FB88B337}"/>
              </a:ext>
            </a:extLst>
          </p:cNvPr>
          <p:cNvCxnSpPr>
            <a:cxnSpLocks/>
          </p:cNvCxnSpPr>
          <p:nvPr/>
        </p:nvCxnSpPr>
        <p:spPr>
          <a:xfrm flipH="1" flipV="1">
            <a:off x="5050985" y="2796722"/>
            <a:ext cx="172157" cy="2476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35973" y="2682920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won the lottery!!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6838-6667-D947-A7BD-E0F5E9F609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3AE-BBA5-FA45-9A89-C560D11F3D5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Polarity &amp; Emotion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2287368"/>
            <a:ext cx="3581290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43388" y="2268917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Polarity isn’t an emotion</a:t>
            </a:r>
            <a:endParaRPr lang="en-US" sz="24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543" y="5863407"/>
            <a:ext cx="836167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Surprise!  You were hit by a bus!!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973" y="2739027"/>
            <a:ext cx="438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Surprise is an emotion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emotions can be positive &amp; negative</a:t>
            </a:r>
          </a:p>
          <a:p>
            <a:pPr lvl="1"/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84AB3F-0B5E-ED46-9BC5-62A3F05ADF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2B9D-A925-354E-A806-FECC88B1D83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7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0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reality sentiment is more complex.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94581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581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09DC8F7-4C2F-4DF4-B74B-D5AF89C93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59B9E9-23FB-2748-B942-B94B1B8E2C4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6EDF84-BFC3-B649-B3FA-ECA4073F894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CD0C31-9B26-2146-889E-3A0977A1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02" y="1842324"/>
            <a:ext cx="4343400" cy="4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Kanjoya’s</a:t>
            </a:r>
            <a:r>
              <a:rPr lang="en-US" sz="3600" dirty="0"/>
              <a:t> Experience Corpus</a:t>
            </a:r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6" y="1507782"/>
            <a:ext cx="5859087" cy="43643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09F2-D8C5-458B-AF6B-010B6E2B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409A81-19AE-6740-A9AE-D4A8772973B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2A3757-634F-B24E-AE16-D18969FA3DB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55FDB-CE5C-4DAE-A97C-E7623027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7F8D8-C08A-42D7-A870-28EB41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exercise we will examine song lyrics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A2EFB-45AB-4E96-83FB-3E49348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1A06-9471-48C7-B813-FF43E5D3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CD4867-B514-4387-A3CE-02F2E793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38615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21" y="365126"/>
            <a:ext cx="8341929" cy="591477"/>
          </a:xfrm>
        </p:spPr>
        <p:txBody>
          <a:bodyPr/>
          <a:lstStyle/>
          <a:p>
            <a:r>
              <a:rPr lang="en-US" dirty="0"/>
              <a:t>But we will adjust the data format for joins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/>
        </p:nvGraphicFramePr>
        <p:xfrm>
          <a:off x="79101" y="1744418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Term_n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</a:rPr>
                        <a:t>Tweet_n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0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79101" y="1364187"/>
            <a:ext cx="3513457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Document Term Matrix</a:t>
            </a:r>
          </a:p>
        </p:txBody>
      </p:sp>
      <p:sp>
        <p:nvSpPr>
          <p:cNvPr id="8" name="Isosceles Triangle 7"/>
          <p:cNvSpPr/>
          <p:nvPr/>
        </p:nvSpPr>
        <p:spPr>
          <a:xfrm rot="5400000">
            <a:off x="3011446" y="2589202"/>
            <a:ext cx="2175642" cy="63062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D17DA-10C0-4D66-98BE-6ADB82890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03943"/>
              </p:ext>
            </p:extLst>
          </p:nvPr>
        </p:nvGraphicFramePr>
        <p:xfrm>
          <a:off x="4511009" y="1439618"/>
          <a:ext cx="2565654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Document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Tweet…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Term…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 Unicode MS" panose="020B0604020202020204" pitchFamily="34" charset="-128"/>
                        </a:rPr>
                        <a:t>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54BE713-5D5B-4EF8-BA05-3C4EC246EE00}"/>
              </a:ext>
            </a:extLst>
          </p:cNvPr>
          <p:cNvSpPr/>
          <p:nvPr/>
        </p:nvSpPr>
        <p:spPr>
          <a:xfrm>
            <a:off x="4524904" y="1059386"/>
            <a:ext cx="2535994" cy="37893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Tidy Form (Triplet, Dense Data)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6EF84-F1F6-F948-8659-57F0BFFC89D1}"/>
              </a:ext>
            </a:extLst>
          </p:cNvPr>
          <p:cNvSpPr/>
          <p:nvPr/>
        </p:nvSpPr>
        <p:spPr>
          <a:xfrm>
            <a:off x="4492487" y="4495800"/>
            <a:ext cx="2584174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Dense Data: Efficient in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A67D7-E38A-6849-BC6C-4CD1F49B903E}"/>
              </a:ext>
            </a:extLst>
          </p:cNvPr>
          <p:cNvSpPr/>
          <p:nvPr/>
        </p:nvSpPr>
        <p:spPr>
          <a:xfrm>
            <a:off x="63351" y="4495800"/>
            <a:ext cx="3544956" cy="4638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Sparse Data: Memory used to hold 0s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4977AF-ADC0-0F4C-9540-C131432F0AF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A1119-87AD-A942-966E-5D8B890BE47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8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383" y="365126"/>
            <a:ext cx="8522200" cy="591477"/>
          </a:xfrm>
        </p:spPr>
        <p:txBody>
          <a:bodyPr/>
          <a:lstStyle/>
          <a:p>
            <a:r>
              <a:rPr lang="en-US" sz="2800" dirty="0"/>
              <a:t>And tidy programming uses the pipe operator…%&gt;%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this is not a pip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28" y="1567411"/>
            <a:ext cx="4488832" cy="4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5CC4F-E3E5-2C4F-9EF9-4C1A692E411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44094-04EC-A942-BAFB-7B1F866FE34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4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uses %&gt;% to forward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0A206-84F1-4CFE-A274-27868154639E}"/>
              </a:ext>
            </a:extLst>
          </p:cNvPr>
          <p:cNvSpPr/>
          <p:nvPr/>
        </p:nvSpPr>
        <p:spPr>
          <a:xfrm>
            <a:off x="93786" y="1486900"/>
            <a:ext cx="8732162" cy="6069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the “</a:t>
            </a:r>
            <a:r>
              <a:rPr lang="en-US" sz="1600" dirty="0" err="1"/>
              <a:t>tidyverse</a:t>
            </a:r>
            <a:r>
              <a:rPr lang="en-US" sz="1600" dirty="0"/>
              <a:t>” code is structured so it is more easily read using the %&gt;%.   The data format is a </a:t>
            </a:r>
            <a:r>
              <a:rPr lang="en-US" sz="1600" dirty="0" err="1"/>
              <a:t>tibble</a:t>
            </a:r>
            <a:r>
              <a:rPr lang="en-US" sz="1600" dirty="0"/>
              <a:t> usually not a data frame.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FFFAF3-C96C-462B-B199-570A86DE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373204"/>
            <a:ext cx="8579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0FEC3-CC7F-4699-A9B3-61C9844AF549}"/>
              </a:ext>
            </a:extLst>
          </p:cNvPr>
          <p:cNvSpPr txBox="1"/>
          <p:nvPr/>
        </p:nvSpPr>
        <p:spPr>
          <a:xfrm>
            <a:off x="93786" y="4287177"/>
            <a:ext cx="8732162" cy="4040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reads as “Using the </a:t>
            </a:r>
            <a:r>
              <a:rPr lang="en-US" sz="1400" dirty="0" err="1"/>
              <a:t>mtcars</a:t>
            </a:r>
            <a:r>
              <a:rPr lang="en-US" sz="1400" dirty="0"/>
              <a:t> object </a:t>
            </a:r>
            <a:r>
              <a:rPr lang="en-US" sz="1400" i="1" dirty="0"/>
              <a:t>then</a:t>
            </a:r>
            <a:r>
              <a:rPr lang="en-US" sz="1400" dirty="0"/>
              <a:t> group by the </a:t>
            </a:r>
            <a:r>
              <a:rPr lang="en-US" sz="1400" dirty="0" err="1"/>
              <a:t>cyl</a:t>
            </a:r>
            <a:r>
              <a:rPr lang="en-US" sz="1400" dirty="0"/>
              <a:t> vector </a:t>
            </a:r>
            <a:r>
              <a:rPr lang="en-US" sz="1400" i="1" dirty="0"/>
              <a:t>then</a:t>
            </a:r>
            <a:r>
              <a:rPr lang="en-US" sz="1400" dirty="0"/>
              <a:t> mutate a new variable called rank.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8A6302-CAB8-124A-955D-B4D0F625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2784021"/>
            <a:ext cx="2877711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D57D57-56CA-7F4C-84C6-D92D128A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6" y="3210227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(desc(mpg)))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C59A9-F984-CB46-92E7-894ED247618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F6A31-01F7-434F-A98A-1D421D75C4A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4D0D-C60C-46E2-871D-DCA33822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223A4-35DD-40A2-B3D1-E3367BD9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92" y="365126"/>
            <a:ext cx="8316058" cy="591477"/>
          </a:xfrm>
        </p:spPr>
        <p:txBody>
          <a:bodyPr/>
          <a:lstStyle/>
          <a:p>
            <a:r>
              <a:rPr lang="en-US" dirty="0"/>
              <a:t>Tidy can seem complicated but not impossible.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368D-75F6-4D13-8997-FC3F91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73059-F476-45F0-B504-D60AD0F87643}"/>
              </a:ext>
            </a:extLst>
          </p:cNvPr>
          <p:cNvSpPr/>
          <p:nvPr/>
        </p:nvSpPr>
        <p:spPr>
          <a:xfrm>
            <a:off x="479105" y="4486727"/>
            <a:ext cx="3696958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600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0DD0B-33D8-4C8D-A840-908EF79D276F}"/>
              </a:ext>
            </a:extLst>
          </p:cNvPr>
          <p:cNvSpPr txBox="1"/>
          <p:nvPr/>
        </p:nvSpPr>
        <p:spPr>
          <a:xfrm>
            <a:off x="4425640" y="1505792"/>
            <a:ext cx="33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D1E614-E5A0-4976-A922-39D0CCEB472C}"/>
              </a:ext>
            </a:extLst>
          </p:cNvPr>
          <p:cNvGrpSpPr/>
          <p:nvPr/>
        </p:nvGrpSpPr>
        <p:grpSpPr>
          <a:xfrm>
            <a:off x="1073466" y="1125414"/>
            <a:ext cx="1803699" cy="1065581"/>
            <a:chOff x="1073466" y="914400"/>
            <a:chExt cx="1803699" cy="10655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D37B-9C5B-4339-845C-B43F17889106}"/>
                </a:ext>
              </a:extLst>
            </p:cNvPr>
            <p:cNvSpPr/>
            <p:nvPr/>
          </p:nvSpPr>
          <p:spPr>
            <a:xfrm>
              <a:off x="1149128" y="1333650"/>
              <a:ext cx="172021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3600" kern="1200" dirty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40CA88-04CE-4868-B38D-157A5E346B60}"/>
                </a:ext>
              </a:extLst>
            </p:cNvPr>
            <p:cNvSpPr txBox="1"/>
            <p:nvPr/>
          </p:nvSpPr>
          <p:spPr>
            <a:xfrm>
              <a:off x="1073466" y="9144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A0F96C-7C39-4931-BE9D-E3A7EDB06FEF}"/>
              </a:ext>
            </a:extLst>
          </p:cNvPr>
          <p:cNvCxnSpPr/>
          <p:nvPr/>
        </p:nvCxnSpPr>
        <p:spPr>
          <a:xfrm>
            <a:off x="1920240" y="3036044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BD77FD-884E-41B8-9DDB-2990E7786254}"/>
              </a:ext>
            </a:extLst>
          </p:cNvPr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09C72037-1D2C-433E-A839-1634A7FAAB7D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26589AD-8E45-4BC9-99F5-7130148FBE31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F5539E4B-6AEB-4978-B485-8F3BBCC4AFD3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F7FC7-4798-4302-B168-8AC6B76F07FE}"/>
              </a:ext>
            </a:extLst>
          </p:cNvPr>
          <p:cNvSpPr/>
          <p:nvPr/>
        </p:nvSpPr>
        <p:spPr>
          <a:xfrm>
            <a:off x="7481997" y="5061154"/>
            <a:ext cx="133882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888E1-ED60-4A19-A199-9F95694F7409}"/>
              </a:ext>
            </a:extLst>
          </p:cNvPr>
          <p:cNvSpPr txBox="1"/>
          <p:nvPr/>
        </p:nvSpPr>
        <p:spPr>
          <a:xfrm rot="19379462">
            <a:off x="4671364" y="483982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Song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17764-2885-44A3-B581-4ACF181B5058}"/>
              </a:ext>
            </a:extLst>
          </p:cNvPr>
          <p:cNvSpPr txBox="1"/>
          <p:nvPr/>
        </p:nvSpPr>
        <p:spPr>
          <a:xfrm rot="2816421">
            <a:off x="6162538" y="466453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</a:t>
            </a:r>
          </a:p>
          <a:p>
            <a:pPr algn="ctr" defTabSz="457200"/>
            <a:r>
              <a:rPr lang="en-US" sz="14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words</a:t>
            </a: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B33C3270-31B8-4616-8412-B103AD58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573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7" y="1383450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381446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855246"/>
              </p:ext>
            </p:extLst>
          </p:nvPr>
        </p:nvGraphicFramePr>
        <p:xfrm>
          <a:off x="528302" y="2941058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26956" y="196191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CE6A0AE-0791-453A-99C2-21632D071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71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DCE0-2F75-428E-8B52-D349D7F4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CF5A1-BED0-4907-B2BD-D33AF938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8" y="365126"/>
            <a:ext cx="8409842" cy="591477"/>
          </a:xfrm>
        </p:spPr>
        <p:txBody>
          <a:bodyPr/>
          <a:lstStyle/>
          <a:p>
            <a:r>
              <a:rPr lang="en-US" dirty="0"/>
              <a:t>Starting with a DTM, its straightforward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B99A-E370-4A9F-9765-3CE868F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CC522-3057-4819-AD48-ED01C1758783}"/>
              </a:ext>
            </a:extLst>
          </p:cNvPr>
          <p:cNvSpPr/>
          <p:nvPr/>
        </p:nvSpPr>
        <p:spPr>
          <a:xfrm>
            <a:off x="105508" y="1456029"/>
            <a:ext cx="4991931" cy="3600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list()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in 1:length(all)){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VectorSource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(all[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])) #declare as a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cleanCorpus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customStopwords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#clean each corpus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(x) #make a DTM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x &lt;- tidy(x) #change orientation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x$document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cleanTibbles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]]] &lt;- x #put it into the list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Perform the join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allText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by=c('term'='word'))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376E-724E-4A47-B167-F5A4169AAA55}"/>
              </a:ext>
            </a:extLst>
          </p:cNvPr>
          <p:cNvSpPr txBox="1"/>
          <p:nvPr/>
        </p:nvSpPr>
        <p:spPr>
          <a:xfrm>
            <a:off x="5789626" y="2105748"/>
            <a:ext cx="29165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DTM is from the “tm” library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A99F2-048A-4E21-A24D-F22B5D02BFA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8560" y="2290414"/>
            <a:ext cx="2071066" cy="688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F7F4F-E745-4348-9ED2-5C0BEBBD6AFF}"/>
              </a:ext>
            </a:extLst>
          </p:cNvPr>
          <p:cNvCxnSpPr>
            <a:cxnSpLocks/>
          </p:cNvCxnSpPr>
          <p:nvPr/>
        </p:nvCxnSpPr>
        <p:spPr>
          <a:xfrm>
            <a:off x="3109426" y="2557961"/>
            <a:ext cx="2486855" cy="17304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299686-BF25-416D-B48C-AAE63F126E0B}"/>
              </a:ext>
            </a:extLst>
          </p:cNvPr>
          <p:cNvSpPr txBox="1"/>
          <p:nvPr/>
        </p:nvSpPr>
        <p:spPr>
          <a:xfrm>
            <a:off x="5596281" y="2535068"/>
            <a:ext cx="33367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way to make it into a </a:t>
            </a:r>
            <a:r>
              <a:rPr lang="en-US" dirty="0" err="1">
                <a:solidFill>
                  <a:schemeClr val="bg1"/>
                </a:solidFill>
              </a:rPr>
              <a:t>tibble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41F8A-7E4B-4C03-9A34-7FA8AB00BC9B}"/>
              </a:ext>
            </a:extLst>
          </p:cNvPr>
          <p:cNvGrpSpPr/>
          <p:nvPr/>
        </p:nvGrpSpPr>
        <p:grpSpPr>
          <a:xfrm>
            <a:off x="6439716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FA4C18-8660-464F-AD38-19CE8922E600}"/>
                </a:ext>
              </a:extLst>
            </p:cNvPr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2F1579F-CC28-4A58-AEAF-35DFA149FD98}"/>
                </a:ext>
              </a:extLst>
            </p:cNvPr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628F0D-5870-462D-890F-EF60181BBF3A}"/>
                </a:ext>
              </a:extLst>
            </p:cNvPr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303150-860F-4368-9DE0-D6479C4B4CA4}"/>
              </a:ext>
            </a:extLst>
          </p:cNvPr>
          <p:cNvSpPr txBox="1"/>
          <p:nvPr/>
        </p:nvSpPr>
        <p:spPr>
          <a:xfrm>
            <a:off x="5553585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Weeknd</a:t>
            </a:r>
            <a:r>
              <a:rPr lang="en-US" dirty="0"/>
              <a:t> Lyrics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4C6D7-F68B-4746-B2D0-9C7C6D559323}"/>
              </a:ext>
            </a:extLst>
          </p:cNvPr>
          <p:cNvSpPr txBox="1"/>
          <p:nvPr/>
        </p:nvSpPr>
        <p:spPr>
          <a:xfrm>
            <a:off x="7548432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Bing Lexicon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D6D106-9382-46D2-B76A-358735CBB6A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26080" y="4505413"/>
            <a:ext cx="2627505" cy="3272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AE002FA-DFB4-48C8-9F86-38B07EE34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3135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C69CA-ACEF-4D3F-8CBB-11F61396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93A46-03A4-4EB5-AB9A-51575974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TidyText</a:t>
            </a:r>
            <a:r>
              <a:rPr lang="en-US" dirty="0"/>
              <a:t> has other sentiment lexicons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00B5-B099-4E9D-BE2D-7F50BAFA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C78BA1-6CF6-4F89-ACAE-3A2D7BBFD467}"/>
              </a:ext>
            </a:extLst>
          </p:cNvPr>
          <p:cNvGrpSpPr/>
          <p:nvPr/>
        </p:nvGrpSpPr>
        <p:grpSpPr>
          <a:xfrm>
            <a:off x="2969283" y="5024471"/>
            <a:ext cx="3901138" cy="976313"/>
            <a:chOff x="5131557" y="4344537"/>
            <a:chExt cx="3901138" cy="9763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BA0851-91DF-4B36-ABFE-69DA4593A722}"/>
                </a:ext>
              </a:extLst>
            </p:cNvPr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6C0C6020-3AB8-40C4-818C-39D79ADABBBD}"/>
                  </a:ext>
                </a:extLst>
              </p:cNvPr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67C0577F-0FED-4620-8102-7AD9E20DB1BA}"/>
                  </a:ext>
                </a:extLst>
              </p:cNvPr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B99335B1-1D8F-4B32-A9C5-87588BA5D409}"/>
                  </a:ext>
                </a:extLst>
              </p:cNvPr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744EC-6B73-4BBE-99BB-C87B735C21F2}"/>
                </a:ext>
              </a:extLst>
            </p:cNvPr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Weeknd</a:t>
              </a:r>
              <a:r>
                <a:rPr lang="en-US" dirty="0"/>
                <a:t> Lyrics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416E8B-69F3-4A73-9FC2-4AB98C8F2AB5}"/>
                </a:ext>
              </a:extLst>
            </p:cNvPr>
            <p:cNvSpPr txBox="1"/>
            <p:nvPr/>
          </p:nvSpPr>
          <p:spPr>
            <a:xfrm>
              <a:off x="7126404" y="4678805"/>
              <a:ext cx="1906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Sentiment Lexicon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99FBE-FC6D-42C2-A41F-D0719453E952}"/>
              </a:ext>
            </a:extLst>
          </p:cNvPr>
          <p:cNvCxnSpPr/>
          <p:nvPr/>
        </p:nvCxnSpPr>
        <p:spPr>
          <a:xfrm>
            <a:off x="627797" y="4746967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454816-8D14-4B4F-94E1-237ED72F58AB}"/>
              </a:ext>
            </a:extLst>
          </p:cNvPr>
          <p:cNvGrpSpPr/>
          <p:nvPr/>
        </p:nvGrpSpPr>
        <p:grpSpPr>
          <a:xfrm>
            <a:off x="249974" y="2388180"/>
            <a:ext cx="2125133" cy="2049508"/>
            <a:chOff x="367204" y="1708246"/>
            <a:chExt cx="2125133" cy="204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C667E9-1E4C-4E5C-B8E7-CEEEC265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CD3695-BB92-4E19-93D4-328FE431AA9D}"/>
                </a:ext>
              </a:extLst>
            </p:cNvPr>
            <p:cNvSpPr txBox="1"/>
            <p:nvPr/>
          </p:nvSpPr>
          <p:spPr>
            <a:xfrm>
              <a:off x="367204" y="1708246"/>
              <a:ext cx="21251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AFINN- Dutch researcher</a:t>
              </a:r>
            </a:p>
            <a:p>
              <a:pPr algn="ctr"/>
              <a:r>
                <a:rPr lang="en-US" dirty="0"/>
                <a:t>Words scored -5 to 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143313-526C-445C-8AAE-FADDA1CD0A33}"/>
              </a:ext>
            </a:extLst>
          </p:cNvPr>
          <p:cNvGrpSpPr/>
          <p:nvPr/>
        </p:nvGrpSpPr>
        <p:grpSpPr>
          <a:xfrm>
            <a:off x="2796315" y="2392943"/>
            <a:ext cx="2159182" cy="2039983"/>
            <a:chOff x="2699870" y="1708246"/>
            <a:chExt cx="2159182" cy="203998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5DDAE7-E657-48FA-AAD9-DBBD9276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F12DA9-7252-4885-B334-F8E8B16780F5}"/>
                </a:ext>
              </a:extLst>
            </p:cNvPr>
            <p:cNvSpPr txBox="1"/>
            <p:nvPr/>
          </p:nvSpPr>
          <p:spPr>
            <a:xfrm>
              <a:off x="2699870" y="1708246"/>
              <a:ext cx="2159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Bing- U of I-Chi Researcher</a:t>
              </a:r>
            </a:p>
            <a:p>
              <a:pPr algn="ctr"/>
              <a:r>
                <a:rPr lang="en-US" sz="1400" dirty="0"/>
                <a:t>Words scored </a:t>
              </a:r>
              <a:r>
                <a:rPr lang="en-US" sz="1400" dirty="0" err="1"/>
                <a:t>Pos</a:t>
              </a:r>
              <a:r>
                <a:rPr lang="en-US" sz="1400" dirty="0"/>
                <a:t>/</a:t>
              </a:r>
              <a:r>
                <a:rPr lang="en-US" sz="1400" dirty="0" err="1"/>
                <a:t>Neg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46E07F-7E61-4754-BE22-CF8CCEAF2C1E}"/>
              </a:ext>
            </a:extLst>
          </p:cNvPr>
          <p:cNvGrpSpPr/>
          <p:nvPr/>
        </p:nvGrpSpPr>
        <p:grpSpPr>
          <a:xfrm>
            <a:off x="5243203" y="2392943"/>
            <a:ext cx="3666517" cy="2039983"/>
            <a:chOff x="5360433" y="1708246"/>
            <a:chExt cx="3666517" cy="20399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4C21D6-7D75-413A-AC32-307BEA3B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AB81FC-8982-4587-A23B-CF0BB02E9587}"/>
                </a:ext>
              </a:extLst>
            </p:cNvPr>
            <p:cNvSpPr txBox="1"/>
            <p:nvPr/>
          </p:nvSpPr>
          <p:spPr>
            <a:xfrm>
              <a:off x="5360433" y="1708246"/>
              <a:ext cx="3666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NRC – </a:t>
              </a:r>
              <a:r>
                <a:rPr lang="en-US" sz="1600" b="1" dirty="0" err="1"/>
                <a:t>mTurk</a:t>
              </a:r>
              <a:endParaRPr lang="en-US" sz="1600" b="1" dirty="0"/>
            </a:p>
            <a:p>
              <a:pPr algn="ctr"/>
              <a:r>
                <a:rPr lang="en-US" sz="1600" dirty="0"/>
                <a:t>Words classified into 8 primary &amp; </a:t>
              </a:r>
              <a:r>
                <a:rPr lang="en-US" sz="1600" dirty="0" err="1"/>
                <a:t>pos</a:t>
              </a:r>
              <a:r>
                <a:rPr lang="en-US" sz="1600" dirty="0"/>
                <a:t>/</a:t>
              </a:r>
              <a:r>
                <a:rPr lang="en-US" sz="1600" dirty="0" err="1"/>
                <a:t>neg</a:t>
              </a:r>
              <a:endParaRPr lang="en-US" sz="16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A6FE7B-0460-4686-9380-D4B89C8CFBA5}"/>
              </a:ext>
            </a:extLst>
          </p:cNvPr>
          <p:cNvCxnSpPr/>
          <p:nvPr/>
        </p:nvCxnSpPr>
        <p:spPr>
          <a:xfrm>
            <a:off x="2571379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C67D2E-70E2-44A6-81B1-F1308D60344D}"/>
              </a:ext>
            </a:extLst>
          </p:cNvPr>
          <p:cNvCxnSpPr/>
          <p:nvPr/>
        </p:nvCxnSpPr>
        <p:spPr>
          <a:xfrm>
            <a:off x="5240567" y="2635012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BBF85A-CC36-4919-A4E5-B541A3DD3D76}"/>
              </a:ext>
            </a:extLst>
          </p:cNvPr>
          <p:cNvSpPr txBox="1"/>
          <p:nvPr/>
        </p:nvSpPr>
        <p:spPr>
          <a:xfrm>
            <a:off x="185383" y="1346845"/>
            <a:ext cx="87732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can be used in an inner join to get different ways of assessing sentiment.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6566D39C-2EE2-4AA1-A41C-9741A3F5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184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912" y="5895833"/>
            <a:ext cx="68241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script drops positive &amp; negative to focus on the explicit emotions.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B46CBDF-2933-4042-A063-898653123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179B-DBAD-1D85-3103-381F0A6E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899"/>
            <a:ext cx="4111558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1F316-44C3-4BF4-B716-E424B462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BAE-5125-4DC4-A8B7-435E6D4D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659F-5423-4C6F-A7CB-3864CA9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43E14-9CA3-4C77-AF28-2748345D5113}"/>
              </a:ext>
            </a:extLst>
          </p:cNvPr>
          <p:cNvSpPr txBox="1"/>
          <p:nvPr/>
        </p:nvSpPr>
        <p:spPr>
          <a:xfrm>
            <a:off x="628650" y="1430214"/>
            <a:ext cx="38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6_TidyText_Sentiment_revised.R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974C5-4571-4597-AF24-6807589B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4731BB-50B3-4128-83EF-6F7A4B26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5672A-AABB-458D-B674-40ACA1C5976D}"/>
              </a:ext>
            </a:extLst>
          </p:cNvPr>
          <p:cNvSpPr txBox="1"/>
          <p:nvPr/>
        </p:nvSpPr>
        <p:spPr>
          <a:xfrm>
            <a:off x="658073" y="5681781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E_TidyText_Sentiment_songs.R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DFC62-DD97-A257-D33E-C1C9E5D9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56258-E0E6-09AD-EA2F-C304EF9C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it on more interesting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8525-0002-BA97-31A8-3E8A9A4C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AE3E-0C7B-07E9-064B-074FE244C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4AC79-5831-26BC-029B-17579E884FB8}"/>
              </a:ext>
            </a:extLst>
          </p:cNvPr>
          <p:cNvSpPr txBox="1"/>
          <p:nvPr/>
        </p:nvSpPr>
        <p:spPr>
          <a:xfrm>
            <a:off x="400002" y="5887264"/>
            <a:ext cx="45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F_TidyText_Sentiment_complaints.R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6D0B6-0ACB-CDDB-7EA7-DABD47B8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061446"/>
            <a:ext cx="4572093" cy="45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EAD5-D650-23EA-E027-EF4C3694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62075-82A5-4ECA-9486-C1008851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emoji…what should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1A12-86EB-4354-89FC-7B3F4ED0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9D05-A519-5328-08A6-C5FC65056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152CA-8342-2CE8-E2F1-BA37045E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74559"/>
            <a:ext cx="3657600" cy="2708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0E45E-25A6-C481-0819-0F08D73BF25E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It’s a design choice, you can ignore them, remove them, substitute them to their name or even just sub to a single word like happy or sad.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081E-1D8D-37D1-E4F0-4AF56E3AE7FC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G_dealing_with_emoji.R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3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2A997-EE37-BE4F-7ECB-19815837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F0A1-8A2E-571D-8FBB-2F604D22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365126"/>
            <a:ext cx="8784405" cy="591477"/>
          </a:xfrm>
        </p:spPr>
        <p:txBody>
          <a:bodyPr/>
          <a:lstStyle/>
          <a:p>
            <a:r>
              <a:rPr lang="en-US" sz="2800" dirty="0"/>
              <a:t>There are multiple other packages to assess sentiment.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C1CB-664E-A7AC-7526-768CEFDC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47DA-53F1-A482-2BDE-334B160B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F125D-A61F-D67B-F789-4C7F567EDC34}"/>
              </a:ext>
            </a:extLst>
          </p:cNvPr>
          <p:cNvSpPr txBox="1"/>
          <p:nvPr/>
        </p:nvSpPr>
        <p:spPr>
          <a:xfrm>
            <a:off x="205483" y="5710020"/>
            <a:ext cx="860974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Yes, you can have an LLM perform sentiment analysis but remember it’s often not necessarily repeatable compared to dictionary based approaches.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1BDB7-259E-5220-4AA9-668BD30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5" y="1239952"/>
            <a:ext cx="4239199" cy="418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01DBA-BE75-4560-AF59-7828FBB51650}"/>
              </a:ext>
            </a:extLst>
          </p:cNvPr>
          <p:cNvSpPr txBox="1"/>
          <p:nvPr/>
        </p:nvSpPr>
        <p:spPr>
          <a:xfrm>
            <a:off x="205483" y="1146249"/>
            <a:ext cx="405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H_other_sentiment.R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2848005" y="1085276"/>
            <a:ext cx="3231931" cy="323193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2812891" y="3144533"/>
            <a:ext cx="3302159" cy="340535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3D30C-20D1-44FC-B08B-ACA17FBC705D}"/>
              </a:ext>
            </a:extLst>
          </p:cNvPr>
          <p:cNvSpPr/>
          <p:nvPr/>
        </p:nvSpPr>
        <p:spPr>
          <a:xfrm>
            <a:off x="240631" y="5769227"/>
            <a:ext cx="8651575" cy="3120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 what extent is a document positive or negative.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825CB-ABF9-FF40-9246-CC7A56A5997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6FE899-F4F1-DA4A-91C4-E394440FE49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2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can do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Image result for nlp  meme">
            <a:extLst>
              <a:ext uri="{FF2B5EF4-FFF2-40B4-BE49-F238E27FC236}">
                <a16:creationId xmlns:a16="http://schemas.microsoft.com/office/drawing/2014/main" id="{35D90B61-6276-460C-9D9B-5206933B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7A1202-AC82-8C4C-AFB5-F90594FC49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131A43-F436-8F40-A5C9-3B4D50C111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 loathe Aldi.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004D7-843F-C340-810A-46AEF5084656}"/>
              </a:ext>
            </a:extLst>
          </p:cNvPr>
          <p:cNvSpPr txBox="1"/>
          <p:nvPr/>
        </p:nvSpPr>
        <p:spPr>
          <a:xfrm>
            <a:off x="132750" y="2545560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dirty="0">
                <a:solidFill>
                  <a:srgbClr val="FF0000"/>
                </a:solidFill>
              </a:rPr>
              <a:t>loathe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A3C58-47A2-AB40-A2C1-5B039D7298E6}"/>
              </a:ext>
            </a:extLst>
          </p:cNvPr>
          <p:cNvSpPr/>
          <p:nvPr/>
        </p:nvSpPr>
        <p:spPr>
          <a:xfrm>
            <a:off x="2364599" y="2613419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0D99C-0D36-714E-BC29-FF049B08ED81}"/>
              </a:ext>
            </a:extLst>
          </p:cNvPr>
          <p:cNvCxnSpPr/>
          <p:nvPr/>
        </p:nvCxnSpPr>
        <p:spPr>
          <a:xfrm>
            <a:off x="1537252" y="2186609"/>
            <a:ext cx="0" cy="50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1ABCCC-E7FA-604B-ABCF-3856B7CCA5E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F1E04-BC74-2841-BEBB-25B8839D1CD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17500">
              <a:buFont typeface="Arial" panose="020B0604020202020204" pitchFamily="34" charset="0"/>
              <a:buChar char="•"/>
            </a:pPr>
            <a:r>
              <a:rPr lang="en-US" sz="4400" dirty="0"/>
              <a:t>I love Carrefour. They are the best.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09842D-C357-1645-A876-2DCBEF2058F2}"/>
              </a:ext>
            </a:extLst>
          </p:cNvPr>
          <p:cNvCxnSpPr/>
          <p:nvPr/>
        </p:nvCxnSpPr>
        <p:spPr>
          <a:xfrm>
            <a:off x="1285464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3E5C51-003C-AC42-A8CF-64AA6E1855D9}"/>
              </a:ext>
            </a:extLst>
          </p:cNvPr>
          <p:cNvCxnSpPr/>
          <p:nvPr/>
        </p:nvCxnSpPr>
        <p:spPr>
          <a:xfrm>
            <a:off x="7752521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64240A-000E-0649-9E84-8CBF0DEC20C8}"/>
              </a:ext>
            </a:extLst>
          </p:cNvPr>
          <p:cNvSpPr/>
          <p:nvPr/>
        </p:nvSpPr>
        <p:spPr>
          <a:xfrm>
            <a:off x="732550" y="2532030"/>
            <a:ext cx="1140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8A7C-5DC4-CF49-B023-6BF28B6194E5}"/>
              </a:ext>
            </a:extLst>
          </p:cNvPr>
          <p:cNvSpPr/>
          <p:nvPr/>
        </p:nvSpPr>
        <p:spPr>
          <a:xfrm>
            <a:off x="7153228" y="2532030"/>
            <a:ext cx="1165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best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9E460-C4D0-FB42-B76F-4C9131F65344}"/>
              </a:ext>
            </a:extLst>
          </p:cNvPr>
          <p:cNvSpPr/>
          <p:nvPr/>
        </p:nvSpPr>
        <p:spPr>
          <a:xfrm>
            <a:off x="4138448" y="3374506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21C3E90-62CD-334E-AC63-1594CFE62046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2514516" y="2089533"/>
            <a:ext cx="411994" cy="283587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D3E7CE7-1F67-784C-BEB4-FAD81E700A0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188027" y="2189028"/>
            <a:ext cx="435643" cy="2660528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9B007-343F-8841-95AF-C658F24B561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9FB7E-C288-ED40-92AE-FBFE35A15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rate the </a:t>
            </a:r>
            <a:r>
              <a:rPr lang="en-US" i="1" dirty="0"/>
              <a:t>polarity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545021"/>
            <a:ext cx="886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79375">
              <a:buFont typeface="Arial" panose="020B0604020202020204" pitchFamily="34" charset="0"/>
              <a:buChar char="•"/>
            </a:pPr>
            <a:r>
              <a:rPr lang="en-US" sz="3200" dirty="0"/>
              <a:t>I like shopping at </a:t>
            </a:r>
            <a:r>
              <a:rPr lang="en-US" sz="3200" dirty="0" err="1"/>
              <a:t>Migros</a:t>
            </a:r>
            <a:r>
              <a:rPr lang="en-US" sz="3200" dirty="0"/>
              <a:t> but hate the location.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4DAA7-AAF4-6643-913E-F332930FFB71}"/>
              </a:ext>
            </a:extLst>
          </p:cNvPr>
          <p:cNvCxnSpPr/>
          <p:nvPr/>
        </p:nvCxnSpPr>
        <p:spPr>
          <a:xfrm>
            <a:off x="914406" y="2179982"/>
            <a:ext cx="0" cy="5035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19423-66A2-1D4E-B1CD-F6A7B31489A0}"/>
              </a:ext>
            </a:extLst>
          </p:cNvPr>
          <p:cNvCxnSpPr/>
          <p:nvPr/>
        </p:nvCxnSpPr>
        <p:spPr>
          <a:xfrm>
            <a:off x="5618923" y="2179982"/>
            <a:ext cx="0" cy="503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A69A2E-BE88-B945-82F8-2F16FE70C16F}"/>
              </a:ext>
            </a:extLst>
          </p:cNvPr>
          <p:cNvSpPr/>
          <p:nvPr/>
        </p:nvSpPr>
        <p:spPr>
          <a:xfrm>
            <a:off x="5005552" y="2585039"/>
            <a:ext cx="1210460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hate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9A69E-3A96-4A4F-87FC-C29A701D7D82}"/>
              </a:ext>
            </a:extLst>
          </p:cNvPr>
          <p:cNvSpPr/>
          <p:nvPr/>
        </p:nvSpPr>
        <p:spPr>
          <a:xfrm>
            <a:off x="2905996" y="3374506"/>
            <a:ext cx="867104" cy="677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6F5144-944A-8341-A1DE-B899F5A4337A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748047" y="2555515"/>
            <a:ext cx="358985" cy="1956913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41AC168-A35E-9348-895D-1CECA2BC503B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4512449" y="2615131"/>
            <a:ext cx="358985" cy="18376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57F46-4ACE-9644-9D37-5FEAD54797EE}"/>
              </a:ext>
            </a:extLst>
          </p:cNvPr>
          <p:cNvSpPr/>
          <p:nvPr/>
        </p:nvSpPr>
        <p:spPr>
          <a:xfrm>
            <a:off x="467508" y="2585039"/>
            <a:ext cx="9631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like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7F6F8-26A3-3348-8E17-B7E18B7EAE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50D35-3AE4-E24E-A7F9-1DCCF9AE28F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you do that?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1343316"/>
            <a:ext cx="8860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chemeClr val="accent1"/>
                </a:solidFill>
              </a:rPr>
              <a:t>loathe</a:t>
            </a:r>
            <a:r>
              <a:rPr lang="en-US" sz="3200" dirty="0"/>
              <a:t> Aldi.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love</a:t>
            </a:r>
            <a:r>
              <a:rPr lang="en-US" sz="3200" dirty="0"/>
              <a:t> Carrefour.  They are the </a:t>
            </a:r>
            <a:r>
              <a:rPr lang="en-US" sz="3200" dirty="0">
                <a:solidFill>
                  <a:srgbClr val="92D050"/>
                </a:solidFill>
              </a:rPr>
              <a:t>best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dirty="0">
                <a:solidFill>
                  <a:srgbClr val="92D050"/>
                </a:solidFill>
              </a:rPr>
              <a:t>like</a:t>
            </a:r>
            <a:r>
              <a:rPr lang="en-US" sz="3200" dirty="0"/>
              <a:t> shopping at </a:t>
            </a:r>
            <a:r>
              <a:rPr lang="en-US" sz="3200" dirty="0" err="1"/>
              <a:t>Migros</a:t>
            </a:r>
            <a:r>
              <a:rPr lang="en-US" sz="3200" dirty="0"/>
              <a:t> but </a:t>
            </a:r>
            <a:r>
              <a:rPr lang="en-US" sz="3200" dirty="0">
                <a:solidFill>
                  <a:srgbClr val="C00000"/>
                </a:solidFill>
              </a:rPr>
              <a:t>hate</a:t>
            </a:r>
            <a:r>
              <a:rPr lang="en-US" sz="3200" dirty="0"/>
              <a:t> the location.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43" y="5837186"/>
            <a:ext cx="847569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know groups of positive and negative words.  </a:t>
            </a:r>
            <a:r>
              <a:rPr lang="en-US" sz="16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could be called a polarity lexicon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5903" y="1311784"/>
            <a:ext cx="867104" cy="67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1311" y="2788488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1289" y="4457005"/>
            <a:ext cx="867104" cy="6779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5179" y="4457005"/>
            <a:ext cx="867104" cy="677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12" name="Equal 11"/>
          <p:cNvSpPr/>
          <p:nvPr/>
        </p:nvSpPr>
        <p:spPr>
          <a:xfrm>
            <a:off x="2490958" y="4551599"/>
            <a:ext cx="740980" cy="488731"/>
          </a:xfrm>
          <a:prstGeom prst="mathEqual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724" y="4457005"/>
            <a:ext cx="867104" cy="6779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BA374-3814-8449-B963-D2DF02BE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10A8D3-3289-1941-B107-D1DB36AA45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11/25/24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Polarity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14600" y="1628459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1295375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940" y="3097530"/>
            <a:ext cx="387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polarity()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SentimentAnalysis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analyzeSentiment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sentiment()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tidytext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&amp; library(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dplyr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marL="577850" lvl="1" indent="-120650" defTabSz="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0325" y="2171060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Because of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Law you can have 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US" sz="1600" b="1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</a:t>
            </a:r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lexicons that do not encompass all possible terms.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4CF0A8-C7EC-624B-A148-D5FFA2ABEE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2F4250-2533-2B4D-B0BB-6CE0A87CC28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9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4403</TotalTime>
  <Words>1075</Words>
  <Application>Microsoft Macintosh PowerPoint</Application>
  <PresentationFormat>On-screen Show (4:3)</PresentationFormat>
  <Paragraphs>267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Consolas</vt:lpstr>
      <vt:lpstr>1_Office Theme</vt:lpstr>
      <vt:lpstr>Zipf’s Law: Our words  are less diverse than we think</vt:lpstr>
      <vt:lpstr>Simple Sentiment Polarity</vt:lpstr>
      <vt:lpstr>Polarity</vt:lpstr>
      <vt:lpstr>Let’s see if we can do it</vt:lpstr>
      <vt:lpstr>How would you rate the polarity?</vt:lpstr>
      <vt:lpstr>How would you rate the polarity?</vt:lpstr>
      <vt:lpstr>How would you rate the polarity?</vt:lpstr>
      <vt:lpstr>How did you do that?</vt:lpstr>
      <vt:lpstr>Simple Sentiment Polarity</vt:lpstr>
      <vt:lpstr>Differences between Polarity &amp; Emotion</vt:lpstr>
      <vt:lpstr>Differences between Polarity &amp; Emotion</vt:lpstr>
      <vt:lpstr>In reality sentiment is more complex.</vt:lpstr>
      <vt:lpstr>In reality sentiment is more complex.</vt:lpstr>
      <vt:lpstr>Kanjoya’s Experience Corpus</vt:lpstr>
      <vt:lpstr>In this exercise we will examine song lyrics</vt:lpstr>
      <vt:lpstr>But we will adjust the data format for joins</vt:lpstr>
      <vt:lpstr>And tidy programming uses the pipe operator…%&gt;%</vt:lpstr>
      <vt:lpstr>Tidy data uses %&gt;% to forward objects</vt:lpstr>
      <vt:lpstr>Tidy can seem complicated but not impossible.</vt:lpstr>
      <vt:lpstr>Starting with a DTM, its straightforward</vt:lpstr>
      <vt:lpstr>TidyText has other sentiment lexicons</vt:lpstr>
      <vt:lpstr>PowerPoint Presentation</vt:lpstr>
      <vt:lpstr>Let’s practice sentiment analysis</vt:lpstr>
      <vt:lpstr>Now let’s try it on more interesting data.</vt:lpstr>
      <vt:lpstr>Speaking of emoji…what should you do?</vt:lpstr>
      <vt:lpstr>There are multiple other packages to assess sentiment.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140</cp:revision>
  <cp:lastPrinted>2018-11-26T18:56:28Z</cp:lastPrinted>
  <dcterms:created xsi:type="dcterms:W3CDTF">2018-05-23T17:24:59Z</dcterms:created>
  <dcterms:modified xsi:type="dcterms:W3CDTF">2024-11-25T22:42:36Z</dcterms:modified>
</cp:coreProperties>
</file>